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15" r:id="rId1"/>
  </p:sldMasterIdLst>
  <p:notesMasterIdLst>
    <p:notesMasterId r:id="rId4"/>
  </p:notesMasterIdLst>
  <p:sldIdLst>
    <p:sldId id="256" r:id="rId2"/>
    <p:sldId id="258" r:id="rId3"/>
  </p:sldIdLst>
  <p:sldSz cx="14630400" cy="8229600"/>
  <p:notesSz cx="8229600" cy="14630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0"/>
    <p:restoredTop sz="94610"/>
  </p:normalViewPr>
  <p:slideViewPr>
    <p:cSldViewPr snapToGrid="0" snapToObjects="1">
      <p:cViewPr varScale="1">
        <p:scale>
          <a:sx n="95" d="100"/>
          <a:sy n="95" d="100"/>
        </p:scale>
        <p:origin x="42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828554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920240" y="2864093"/>
            <a:ext cx="10789920" cy="1975104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456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34233" y="5223053"/>
            <a:ext cx="8161934" cy="1487873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548640" indent="0" algn="ctr">
              <a:buNone/>
              <a:defRPr sz="2400"/>
            </a:lvl2pPr>
            <a:lvl3pPr marL="1097280" indent="0" algn="ctr">
              <a:buNone/>
              <a:defRPr sz="2160"/>
            </a:lvl3pPr>
            <a:lvl4pPr marL="1645920" indent="0" algn="ctr">
              <a:buNone/>
              <a:defRPr sz="1920"/>
            </a:lvl4pPr>
            <a:lvl5pPr marL="2194560" indent="0" algn="ctr">
              <a:buNone/>
              <a:defRPr sz="1920"/>
            </a:lvl5pPr>
            <a:lvl6pPr marL="2743200" indent="0" algn="ctr">
              <a:buNone/>
              <a:defRPr sz="1920"/>
            </a:lvl6pPr>
            <a:lvl7pPr marL="3291840" indent="0" algn="ctr">
              <a:buNone/>
              <a:defRPr sz="1920"/>
            </a:lvl7pPr>
            <a:lvl8pPr marL="3840480" indent="0" algn="ctr">
              <a:buNone/>
              <a:defRPr sz="1920"/>
            </a:lvl8pPr>
            <a:lvl9pPr marL="4389120" indent="0" algn="ctr">
              <a:buNone/>
              <a:defRPr sz="192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9/15/2023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1004051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9/15/2023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9189871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920240" y="2864093"/>
            <a:ext cx="10789920" cy="1975104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456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34233" y="5222958"/>
            <a:ext cx="8161934" cy="1518098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54864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9/15/2023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6963292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898295" y="3165653"/>
            <a:ext cx="5126125" cy="372237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05979" y="3165653"/>
            <a:ext cx="5124296" cy="372237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9/15/2023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3001559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00123" y="2776120"/>
            <a:ext cx="5124298" cy="844904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2280" b="0" cap="all" spc="120" baseline="0">
                <a:solidFill>
                  <a:schemeClr val="accent2"/>
                </a:solidFill>
              </a:defRPr>
            </a:lvl1pPr>
            <a:lvl2pPr marL="548640" indent="0">
              <a:buNone/>
              <a:defRPr sz="228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00123" y="3771900"/>
            <a:ext cx="5124298" cy="311613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605979" y="3771900"/>
            <a:ext cx="5104181" cy="3116131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605979" y="2776120"/>
            <a:ext cx="5124298" cy="844904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2280" b="0" cap="all" spc="120" baseline="0">
                <a:solidFill>
                  <a:schemeClr val="accent2"/>
                </a:solidFill>
              </a:defRPr>
            </a:lvl1pPr>
            <a:lvl2pPr marL="548640" indent="0">
              <a:buNone/>
              <a:defRPr sz="228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9/15/2023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5668350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9/15/2023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8622738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9/15/2023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1817229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7315200" cy="8229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965607" y="2692594"/>
            <a:ext cx="5383987" cy="1369796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64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83296" y="965607"/>
            <a:ext cx="5779008" cy="6298387"/>
          </a:xfrm>
        </p:spPr>
        <p:txBody>
          <a:bodyPr>
            <a:normAutofit/>
          </a:bodyPr>
          <a:lstStyle>
            <a:lvl1pPr>
              <a:defRPr sz="2280">
                <a:solidFill>
                  <a:schemeClr val="tx1"/>
                </a:solidFill>
              </a:defRPr>
            </a:lvl1pPr>
            <a:lvl2pPr>
              <a:defRPr sz="1920">
                <a:solidFill>
                  <a:schemeClr val="tx1"/>
                </a:solidFill>
              </a:defRPr>
            </a:lvl2pPr>
            <a:lvl3pPr>
              <a:defRPr sz="1920">
                <a:solidFill>
                  <a:schemeClr val="tx1"/>
                </a:solidFill>
              </a:defRPr>
            </a:lvl3pPr>
            <a:lvl4pPr>
              <a:defRPr sz="1920">
                <a:solidFill>
                  <a:schemeClr val="tx1"/>
                </a:solidFill>
              </a:defRPr>
            </a:lvl4pPr>
            <a:lvl5pPr>
              <a:defRPr sz="1920">
                <a:solidFill>
                  <a:schemeClr val="tx1"/>
                </a:solidFill>
              </a:defRPr>
            </a:lvl5pPr>
            <a:lvl6pPr>
              <a:defRPr sz="1920"/>
            </a:lvl6pPr>
            <a:lvl7pPr>
              <a:defRPr sz="1920"/>
            </a:lvl7pPr>
            <a:lvl8pPr>
              <a:defRPr sz="1920"/>
            </a:lvl8pPr>
            <a:lvl9pPr>
              <a:defRPr sz="192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38682" y="4259902"/>
            <a:ext cx="4553712" cy="2632843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800">
                <a:solidFill>
                  <a:srgbClr val="FFFFFF"/>
                </a:solidFill>
              </a:defRPr>
            </a:lvl1pPr>
            <a:lvl2pPr marL="548640" indent="0">
              <a:buNone/>
              <a:defRPr sz="1680"/>
            </a:lvl2pPr>
            <a:lvl3pPr marL="1097280" indent="0">
              <a:buNone/>
              <a:defRPr sz="1440"/>
            </a:lvl3pPr>
            <a:lvl4pPr marL="1645920" indent="0">
              <a:buNone/>
              <a:defRPr sz="1200"/>
            </a:lvl4pPr>
            <a:lvl5pPr marL="2194560" indent="0">
              <a:buNone/>
              <a:defRPr sz="1200"/>
            </a:lvl5pPr>
            <a:lvl6pPr marL="2743200" indent="0">
              <a:buNone/>
              <a:defRPr sz="1200"/>
            </a:lvl6pPr>
            <a:lvl7pPr marL="3291840" indent="0">
              <a:buNone/>
              <a:defRPr sz="1200"/>
            </a:lvl7pPr>
            <a:lvl8pPr marL="3840480" indent="0">
              <a:buNone/>
              <a:defRPr sz="1200"/>
            </a:lvl8pPr>
            <a:lvl9pPr marL="4389120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9/15/2023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965607" y="7483450"/>
            <a:ext cx="6149756" cy="384048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505360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1" y="0"/>
            <a:ext cx="7315199" cy="8229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970227" y="2692594"/>
            <a:ext cx="5393998" cy="1361568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64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15200" y="0"/>
            <a:ext cx="7322516" cy="8229600"/>
          </a:xfrm>
          <a:solidFill>
            <a:schemeClr val="tx1">
              <a:lumMod val="85000"/>
            </a:schemeClr>
          </a:solidFill>
        </p:spPr>
        <p:txBody>
          <a:bodyPr anchor="t"/>
          <a:lstStyle>
            <a:lvl1pPr marL="0" indent="0">
              <a:buNone/>
              <a:defRPr sz="384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548640" indent="0">
              <a:buNone/>
              <a:defRPr sz="3360"/>
            </a:lvl2pPr>
            <a:lvl3pPr marL="1097280" indent="0">
              <a:buNone/>
              <a:defRPr sz="2880"/>
            </a:lvl3pPr>
            <a:lvl4pPr marL="1645920" indent="0">
              <a:buNone/>
              <a:defRPr sz="2400"/>
            </a:lvl4pPr>
            <a:lvl5pPr marL="2194560" indent="0">
              <a:buNone/>
              <a:defRPr sz="2400"/>
            </a:lvl5pPr>
            <a:lvl6pPr marL="2743200" indent="0">
              <a:buNone/>
              <a:defRPr sz="2400"/>
            </a:lvl6pPr>
            <a:lvl7pPr marL="3291840" indent="0">
              <a:buNone/>
              <a:defRPr sz="2400"/>
            </a:lvl7pPr>
            <a:lvl8pPr marL="3840480" indent="0">
              <a:buNone/>
              <a:defRPr sz="2400"/>
            </a:lvl8pPr>
            <a:lvl9pPr marL="4389120" indent="0">
              <a:buNone/>
              <a:defRPr sz="24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38682" y="4259902"/>
            <a:ext cx="4553712" cy="2632844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800">
                <a:solidFill>
                  <a:srgbClr val="FFFFFF"/>
                </a:solidFill>
              </a:defRPr>
            </a:lvl1pPr>
            <a:lvl2pPr marL="548640" indent="0">
              <a:buNone/>
              <a:defRPr sz="1680"/>
            </a:lvl2pPr>
            <a:lvl3pPr marL="1097280" indent="0">
              <a:buNone/>
              <a:defRPr sz="1440"/>
            </a:lvl3pPr>
            <a:lvl4pPr marL="1645920" indent="0">
              <a:buNone/>
              <a:defRPr sz="1200"/>
            </a:lvl4pPr>
            <a:lvl5pPr marL="2194560" indent="0">
              <a:buNone/>
              <a:defRPr sz="1200"/>
            </a:lvl5pPr>
            <a:lvl6pPr marL="2743200" indent="0">
              <a:buNone/>
              <a:defRPr sz="1200"/>
            </a:lvl6pPr>
            <a:lvl7pPr marL="3291840" indent="0">
              <a:buNone/>
              <a:defRPr sz="1200"/>
            </a:lvl7pPr>
            <a:lvl8pPr marL="3840480" indent="0">
              <a:buNone/>
              <a:defRPr sz="1200"/>
            </a:lvl8pPr>
            <a:lvl9pPr marL="4389120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48A87A34-81AB-432B-8DAE-1953F412C126}" type="datetimeFigureOut">
              <a:rPr lang="en-US" smtClean="0"/>
              <a:pPr/>
              <a:t>9/15/2023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965607" y="7483450"/>
            <a:ext cx="6149756" cy="384048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503131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9/15/2023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7998676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383734" y="1124712"/>
            <a:ext cx="1558330" cy="5980176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677364" y="1124712"/>
            <a:ext cx="7438187" cy="598017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9/15/2023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0771177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7262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677363" y="1157630"/>
            <a:ext cx="9275674" cy="1426464"/>
          </a:xfrm>
          <a:prstGeom prst="rect">
            <a:avLst/>
          </a:prstGeom>
          <a:solidFill>
            <a:schemeClr val="bg2">
              <a:lumMod val="60000"/>
              <a:lumOff val="40000"/>
              <a:alpha val="15000"/>
            </a:schemeClr>
          </a:solidFill>
          <a:ln w="317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77363" y="3165653"/>
            <a:ext cx="9275674" cy="37223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85715" y="7486579"/>
            <a:ext cx="3304495" cy="3887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6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9/15/2023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20241" y="7483450"/>
            <a:ext cx="7081427" cy="3840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910706" y="7461504"/>
            <a:ext cx="438912" cy="438912"/>
          </a:xfrm>
          <a:prstGeom prst="ellipse">
            <a:avLst/>
          </a:prstGeom>
          <a:solidFill>
            <a:srgbClr val="1D1D1D">
              <a:alpha val="69804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320" spc="0" baseline="0">
                <a:solidFill>
                  <a:srgbClr val="FFFFFF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431491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6" r:id="rId1"/>
    <p:sldLayoutId id="2147483717" r:id="rId2"/>
    <p:sldLayoutId id="2147483718" r:id="rId3"/>
    <p:sldLayoutId id="2147483719" r:id="rId4"/>
    <p:sldLayoutId id="2147483720" r:id="rId5"/>
    <p:sldLayoutId id="2147483721" r:id="rId6"/>
    <p:sldLayoutId id="2147483722" r:id="rId7"/>
    <p:sldLayoutId id="2147483723" r:id="rId8"/>
    <p:sldLayoutId id="2147483724" r:id="rId9"/>
    <p:sldLayoutId id="2147483725" r:id="rId10"/>
    <p:sldLayoutId id="2147483726" r:id="rId11"/>
    <p:sldLayoutId id="2147483727" r:id="rId12"/>
  </p:sldLayoutIdLst>
  <p:hf sldNum="0" hdr="0" ftr="0" dt="0"/>
  <p:txStyles>
    <p:titleStyle>
      <a:lvl1pPr algn="ctr" defTabSz="1097280" rtl="0" eaLnBrk="1" latinLnBrk="0" hangingPunct="1">
        <a:lnSpc>
          <a:spcPct val="90000"/>
        </a:lnSpc>
        <a:spcBef>
          <a:spcPct val="0"/>
        </a:spcBef>
        <a:buNone/>
        <a:defRPr sz="3360" kern="1200" cap="all" spc="240" baseline="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defTabSz="1097280" rtl="0" eaLnBrk="1" latinLnBrk="0" hangingPunct="1">
        <a:lnSpc>
          <a:spcPct val="100000"/>
        </a:lnSpc>
        <a:spcBef>
          <a:spcPts val="1200"/>
        </a:spcBef>
        <a:buClr>
          <a:schemeClr val="accent2"/>
        </a:buClr>
        <a:buFont typeface="Arial" panose="020B0604020202020204" pitchFamily="34" charset="0"/>
        <a:buChar char="•"/>
        <a:defRPr sz="216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548640" indent="-274320" algn="l" defTabSz="1097280" rtl="0" eaLnBrk="1" latinLnBrk="0" hangingPunct="1">
        <a:lnSpc>
          <a:spcPct val="100000"/>
        </a:lnSpc>
        <a:spcBef>
          <a:spcPts val="1200"/>
        </a:spcBef>
        <a:buClr>
          <a:schemeClr val="accent2"/>
        </a:buClr>
        <a:buFont typeface="Arial" panose="020B0604020202020204" pitchFamily="34" charset="0"/>
        <a:buChar char="•"/>
        <a:defRPr sz="192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822960" indent="-274320" algn="l" defTabSz="1097280" rtl="0" eaLnBrk="1" latinLnBrk="0" hangingPunct="1">
        <a:lnSpc>
          <a:spcPct val="100000"/>
        </a:lnSpc>
        <a:spcBef>
          <a:spcPts val="1200"/>
        </a:spcBef>
        <a:buClr>
          <a:schemeClr val="accent2"/>
        </a:buClr>
        <a:buFont typeface="Arial" panose="020B0604020202020204" pitchFamily="34" charset="0"/>
        <a:buChar char="•"/>
        <a:defRPr sz="192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097280" indent="-274320" algn="l" defTabSz="1097280" rtl="0" eaLnBrk="1" latinLnBrk="0" hangingPunct="1">
        <a:lnSpc>
          <a:spcPct val="100000"/>
        </a:lnSpc>
        <a:spcBef>
          <a:spcPts val="1200"/>
        </a:spcBef>
        <a:buClr>
          <a:schemeClr val="accent2"/>
        </a:buClr>
        <a:buFont typeface="Arial" panose="020B0604020202020204" pitchFamily="34" charset="0"/>
        <a:buChar char="•"/>
        <a:defRPr sz="192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371600" indent="-274320" algn="l" defTabSz="1097280" rtl="0" eaLnBrk="1" latinLnBrk="0" hangingPunct="1">
        <a:lnSpc>
          <a:spcPct val="100000"/>
        </a:lnSpc>
        <a:spcBef>
          <a:spcPts val="1200"/>
        </a:spcBef>
        <a:buClr>
          <a:schemeClr val="accent2"/>
        </a:buClr>
        <a:buFont typeface="Arial" panose="020B0604020202020204" pitchFamily="34" charset="0"/>
        <a:buChar char="•"/>
        <a:defRPr sz="192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575436" indent="-274320" algn="l" defTabSz="1097280" rtl="0" eaLnBrk="1" latinLnBrk="0" hangingPunct="1">
        <a:lnSpc>
          <a:spcPct val="100000"/>
        </a:lnSpc>
        <a:spcBef>
          <a:spcPts val="1200"/>
        </a:spcBef>
        <a:buClr>
          <a:schemeClr val="accent2"/>
        </a:buClr>
        <a:buFont typeface="Arial" panose="020B0604020202020204" pitchFamily="34" charset="0"/>
        <a:buChar char="•"/>
        <a:defRPr sz="1920" kern="1200">
          <a:solidFill>
            <a:schemeClr val="tx1"/>
          </a:solidFill>
          <a:latin typeface="+mn-lt"/>
          <a:ea typeface="+mn-ea"/>
          <a:cs typeface="+mn-cs"/>
        </a:defRPr>
      </a:lvl6pPr>
      <a:lvl7pPr marL="1781176" indent="-274320" algn="l" defTabSz="1097280" rtl="0" eaLnBrk="1" latinLnBrk="0" hangingPunct="1">
        <a:lnSpc>
          <a:spcPct val="100000"/>
        </a:lnSpc>
        <a:spcBef>
          <a:spcPts val="1200"/>
        </a:spcBef>
        <a:buClr>
          <a:schemeClr val="accent2"/>
        </a:buClr>
        <a:buFont typeface="Arial" panose="020B0604020202020204" pitchFamily="34" charset="0"/>
        <a:buChar char="•"/>
        <a:defRPr sz="1920" kern="1200">
          <a:solidFill>
            <a:schemeClr val="tx1"/>
          </a:solidFill>
          <a:latin typeface="+mn-lt"/>
          <a:ea typeface="+mn-ea"/>
          <a:cs typeface="+mn-cs"/>
        </a:defRPr>
      </a:lvl7pPr>
      <a:lvl8pPr marL="1988820" indent="-274320" algn="l" defTabSz="1097280" rtl="0" eaLnBrk="1" latinLnBrk="0" hangingPunct="1">
        <a:lnSpc>
          <a:spcPct val="100000"/>
        </a:lnSpc>
        <a:spcBef>
          <a:spcPts val="1200"/>
        </a:spcBef>
        <a:buClr>
          <a:schemeClr val="accent2"/>
        </a:buClr>
        <a:buFont typeface="Arial" panose="020B0604020202020204" pitchFamily="34" charset="0"/>
        <a:buChar char="•"/>
        <a:defRPr sz="192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259330" indent="-274320" algn="l" defTabSz="1097280" rtl="0" eaLnBrk="1" latinLnBrk="0" hangingPunct="1">
        <a:lnSpc>
          <a:spcPct val="100000"/>
        </a:lnSpc>
        <a:spcBef>
          <a:spcPts val="1200"/>
        </a:spcBef>
        <a:buClr>
          <a:schemeClr val="accent2"/>
        </a:buClr>
        <a:buFont typeface="Arial" panose="020B0604020202020204" pitchFamily="34" charset="0"/>
        <a:buChar char="•"/>
        <a:defRPr sz="192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2pPr>
      <a:lvl3pPr marL="109728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3pPr>
      <a:lvl4pPr marL="164592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4pPr>
      <a:lvl5pPr marL="219456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5pPr>
      <a:lvl6pPr marL="274320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29184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384048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38912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nascogcontact@gmail.com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-577587"/>
            <a:ext cx="14630400" cy="8807187"/>
          </a:xfrm>
          <a:prstGeom prst="rect">
            <a:avLst/>
          </a:prstGeom>
          <a:solidFill>
            <a:srgbClr val="FAF2E9"/>
          </a:solidFill>
          <a:ln/>
        </p:spPr>
        <p:txBody>
          <a:bodyPr/>
          <a:lstStyle/>
          <a:p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48317" y="206184"/>
            <a:ext cx="11282083" cy="166639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6561"/>
              </a:lnSpc>
              <a:buNone/>
            </a:pPr>
            <a:r>
              <a:rPr lang="en-US" sz="5249" b="1" i="1" kern="0" spc="-157" dirty="0">
                <a:solidFill>
                  <a:schemeClr val="accent2">
                    <a:lumMod val="50000"/>
                  </a:schemeClr>
                </a:solidFill>
                <a:latin typeface="p22-mackinac-pro" pitchFamily="34" charset="0"/>
                <a:ea typeface="p22-mackinac-pro" pitchFamily="34" charset="-122"/>
                <a:cs typeface="p22-mackinac-pro" pitchFamily="34" charset="-120"/>
              </a:rPr>
              <a:t>2023 NASCOG Annual Meeting </a:t>
            </a:r>
            <a:endParaRPr lang="en-US" sz="5249" i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5" name="Text 3"/>
          <p:cNvSpPr/>
          <p:nvPr/>
        </p:nvSpPr>
        <p:spPr>
          <a:xfrm>
            <a:off x="350269" y="1144261"/>
            <a:ext cx="8216153" cy="204358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2400" dirty="0">
                <a:solidFill>
                  <a:srgbClr val="272525"/>
                </a:solidFill>
                <a:latin typeface="Eudoxus Sans" pitchFamily="34" charset="0"/>
                <a:ea typeface="Eudoxus Sans" pitchFamily="34" charset="-122"/>
                <a:cs typeface="Eudoxus Sans" pitchFamily="34" charset="-120"/>
              </a:rPr>
              <a:t>Join us for the North America Society of Chinese Obstetricians and Gynecologists (NASCOG) annual meeting in </a:t>
            </a:r>
            <a:r>
              <a:rPr lang="en-US" sz="2400" i="1" dirty="0">
                <a:solidFill>
                  <a:srgbClr val="272525"/>
                </a:solidFill>
                <a:latin typeface="Eudoxus Sans" pitchFamily="34" charset="0"/>
                <a:ea typeface="Eudoxus Sans" pitchFamily="34" charset="-122"/>
                <a:cs typeface="Eudoxus Sans" pitchFamily="34" charset="-120"/>
              </a:rPr>
              <a:t>Nashville Downtown, TN. </a:t>
            </a:r>
          </a:p>
          <a:p>
            <a:pPr marL="0" indent="0">
              <a:lnSpc>
                <a:spcPts val="2799"/>
              </a:lnSpc>
              <a:buNone/>
            </a:pPr>
            <a:endParaRPr lang="en-US" sz="2400" dirty="0">
              <a:solidFill>
                <a:srgbClr val="272525"/>
              </a:solidFill>
              <a:latin typeface="Eudoxus Sans" pitchFamily="34" charset="0"/>
              <a:ea typeface="Eudoxus Sans" pitchFamily="34" charset="-122"/>
              <a:cs typeface="Eudoxus Sans" pitchFamily="34" charset="-120"/>
            </a:endParaRPr>
          </a:p>
          <a:p>
            <a:pPr marL="0" indent="0">
              <a:lnSpc>
                <a:spcPts val="2799"/>
              </a:lnSpc>
              <a:buNone/>
            </a:pPr>
            <a:r>
              <a:rPr lang="en-US" sz="2400" dirty="0">
                <a:solidFill>
                  <a:srgbClr val="272525"/>
                </a:solidFill>
                <a:latin typeface="Eudoxus Sans" pitchFamily="34" charset="0"/>
                <a:ea typeface="Eudoxus Sans" pitchFamily="34" charset="-122"/>
                <a:cs typeface="Eudoxus Sans" pitchFamily="34" charset="-120"/>
              </a:rPr>
              <a:t>Learn from renowned experts, network with colleagues, and experience the vibrant city of Nashville.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833199" y="5950268"/>
            <a:ext cx="355402" cy="355402"/>
          </a:xfrm>
          <a:prstGeom prst="roundRect">
            <a:avLst>
              <a:gd name="adj" fmla="val 25726039"/>
            </a:avLst>
          </a:prstGeom>
          <a:noFill/>
          <a:ln w="762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93731" y="1344196"/>
            <a:ext cx="5486400" cy="6735976"/>
          </a:xfrm>
          <a:prstGeom prst="rect">
            <a:avLst/>
          </a:prstGeom>
        </p:spPr>
      </p:pic>
      <p:sp>
        <p:nvSpPr>
          <p:cNvPr id="3" name="Text 2">
            <a:extLst>
              <a:ext uri="{FF2B5EF4-FFF2-40B4-BE49-F238E27FC236}">
                <a16:creationId xmlns:a16="http://schemas.microsoft.com/office/drawing/2014/main" id="{8A804387-4316-4A7C-D6FB-98AA7916E4A5}"/>
              </a:ext>
            </a:extLst>
          </p:cNvPr>
          <p:cNvSpPr/>
          <p:nvPr/>
        </p:nvSpPr>
        <p:spPr>
          <a:xfrm>
            <a:off x="350269" y="3158653"/>
            <a:ext cx="4443889" cy="69437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5468"/>
              </a:lnSpc>
              <a:buNone/>
            </a:pPr>
            <a:r>
              <a:rPr lang="en-US" sz="2800" b="1" kern="0" spc="-131" dirty="0">
                <a:solidFill>
                  <a:schemeClr val="accent2">
                    <a:lumMod val="50000"/>
                  </a:schemeClr>
                </a:solidFill>
                <a:latin typeface="p22-mackinac-pro" pitchFamily="34" charset="0"/>
                <a:ea typeface="p22-mackinac-pro" pitchFamily="34" charset="-122"/>
                <a:cs typeface="p22-mackinac-pro" pitchFamily="34" charset="-120"/>
              </a:rPr>
              <a:t>Agenda (Nov 5, 2023)</a:t>
            </a:r>
            <a:endParaRPr lang="en-US" sz="28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7" name="Text 3">
            <a:extLst>
              <a:ext uri="{FF2B5EF4-FFF2-40B4-BE49-F238E27FC236}">
                <a16:creationId xmlns:a16="http://schemas.microsoft.com/office/drawing/2014/main" id="{B51B8C59-BC48-91D5-5B15-43B5EC2D8F51}"/>
              </a:ext>
            </a:extLst>
          </p:cNvPr>
          <p:cNvSpPr/>
          <p:nvPr/>
        </p:nvSpPr>
        <p:spPr>
          <a:xfrm>
            <a:off x="302947" y="5970784"/>
            <a:ext cx="8310799" cy="191562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>
              <a:lnSpc>
                <a:spcPts val="2799"/>
              </a:lnSpc>
            </a:pPr>
            <a:r>
              <a:rPr lang="en-US" sz="2400" i="1" dirty="0">
                <a:solidFill>
                  <a:srgbClr val="272525"/>
                </a:solidFill>
                <a:latin typeface="Eudoxus Sans" pitchFamily="34" charset="0"/>
                <a:ea typeface="Eudoxus Sans" pitchFamily="34" charset="-122"/>
              </a:rPr>
              <a:t>We look forward to welcoming you to the NASCOG conference in Nashville ,TN, this November. With a diverse range of speakers, networking opportunities, and a simultaneously held conference with AAGL, this is an experience you won't want to miss. Register now and be a part of the global conversation on obstetrics and gynecology.</a:t>
            </a:r>
          </a:p>
        </p:txBody>
      </p:sp>
      <p:sp>
        <p:nvSpPr>
          <p:cNvPr id="8" name="Text 3">
            <a:extLst>
              <a:ext uri="{FF2B5EF4-FFF2-40B4-BE49-F238E27FC236}">
                <a16:creationId xmlns:a16="http://schemas.microsoft.com/office/drawing/2014/main" id="{2A802096-A19F-669B-20B1-1E977B32F438}"/>
              </a:ext>
            </a:extLst>
          </p:cNvPr>
          <p:cNvSpPr/>
          <p:nvPr/>
        </p:nvSpPr>
        <p:spPr>
          <a:xfrm>
            <a:off x="538787" y="4269356"/>
            <a:ext cx="8074959" cy="191562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endParaRPr lang="en-US" sz="2400" dirty="0"/>
          </a:p>
        </p:txBody>
      </p:sp>
      <p:sp>
        <p:nvSpPr>
          <p:cNvPr id="10" name="Text 3">
            <a:extLst>
              <a:ext uri="{FF2B5EF4-FFF2-40B4-BE49-F238E27FC236}">
                <a16:creationId xmlns:a16="http://schemas.microsoft.com/office/drawing/2014/main" id="{26BD31A9-B7FD-644F-2CB2-C047E273C4C3}"/>
              </a:ext>
            </a:extLst>
          </p:cNvPr>
          <p:cNvSpPr/>
          <p:nvPr/>
        </p:nvSpPr>
        <p:spPr>
          <a:xfrm>
            <a:off x="302945" y="3915523"/>
            <a:ext cx="8216153" cy="204358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>
              <a:lnSpc>
                <a:spcPts val="2799"/>
              </a:lnSpc>
            </a:pPr>
            <a:r>
              <a:rPr lang="en-US" sz="2400" dirty="0">
                <a:solidFill>
                  <a:srgbClr val="272525"/>
                </a:solidFill>
                <a:latin typeface="Eudoxus Sans" pitchFamily="34" charset="0"/>
                <a:ea typeface="Eudoxus Sans" pitchFamily="34" charset="-122"/>
                <a:cs typeface="Eudoxus Sans" pitchFamily="34" charset="-120"/>
              </a:rPr>
              <a:t>08:00AM-09:00AM: Board meeting</a:t>
            </a:r>
          </a:p>
          <a:p>
            <a:pPr>
              <a:lnSpc>
                <a:spcPts val="2799"/>
              </a:lnSpc>
            </a:pPr>
            <a:r>
              <a:rPr lang="en-US" sz="2400" dirty="0">
                <a:solidFill>
                  <a:srgbClr val="272525"/>
                </a:solidFill>
                <a:latin typeface="Eudoxus Sans" pitchFamily="34" charset="0"/>
                <a:ea typeface="Eudoxus Sans" pitchFamily="34" charset="-122"/>
                <a:cs typeface="Eudoxus Sans" pitchFamily="34" charset="-120"/>
              </a:rPr>
              <a:t>09:00AM-10:00AM: Topics on Obstetrics</a:t>
            </a:r>
          </a:p>
          <a:p>
            <a:pPr marL="0" indent="0">
              <a:lnSpc>
                <a:spcPts val="2799"/>
              </a:lnSpc>
              <a:buNone/>
            </a:pPr>
            <a:r>
              <a:rPr lang="en-US" sz="2400" dirty="0">
                <a:solidFill>
                  <a:srgbClr val="272525"/>
                </a:solidFill>
                <a:latin typeface="Eudoxus Sans" pitchFamily="34" charset="0"/>
                <a:ea typeface="Eudoxus Sans" pitchFamily="34" charset="-122"/>
                <a:cs typeface="Eudoxus Sans" pitchFamily="34" charset="-120"/>
              </a:rPr>
              <a:t>10:00AM-11:00AM: Topics on Gynecology</a:t>
            </a:r>
          </a:p>
          <a:p>
            <a:pPr marL="0" indent="0">
              <a:lnSpc>
                <a:spcPts val="2799"/>
              </a:lnSpc>
              <a:buNone/>
            </a:pPr>
            <a:r>
              <a:rPr lang="en-US" sz="2400" dirty="0">
                <a:solidFill>
                  <a:srgbClr val="272525"/>
                </a:solidFill>
                <a:latin typeface="Eudoxus Sans" pitchFamily="34" charset="0"/>
                <a:ea typeface="Eudoxus Sans" pitchFamily="34" charset="-122"/>
                <a:cs typeface="Eudoxus Sans" pitchFamily="34" charset="-120"/>
              </a:rPr>
              <a:t>11:00AM-12:00PM: Lunch and networking</a:t>
            </a:r>
          </a:p>
          <a:p>
            <a:pPr marL="0" indent="0">
              <a:lnSpc>
                <a:spcPts val="2799"/>
              </a:lnSpc>
              <a:buNone/>
            </a:pPr>
            <a:r>
              <a:rPr lang="en-US" sz="2400" dirty="0">
                <a:solidFill>
                  <a:srgbClr val="272525"/>
                </a:solidFill>
                <a:latin typeface="Eudoxus Sans" pitchFamily="34" charset="0"/>
                <a:ea typeface="Eudoxus Sans" pitchFamily="34" charset="-122"/>
                <a:cs typeface="Eudoxus Sans" pitchFamily="34" charset="-120"/>
              </a:rPr>
              <a:t>12:00PM-01:00PM:Closing marks and future directions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461302"/>
          </a:xfrm>
          <a:prstGeom prst="rect">
            <a:avLst/>
          </a:prstGeom>
          <a:solidFill>
            <a:srgbClr val="FAF2E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1466673" y="430301"/>
            <a:ext cx="4907082" cy="86395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5468"/>
              </a:lnSpc>
              <a:buNone/>
            </a:pPr>
            <a:r>
              <a:rPr lang="en-US" sz="3200" b="1" kern="0" spc="-131" dirty="0">
                <a:solidFill>
                  <a:schemeClr val="accent2">
                    <a:lumMod val="50000"/>
                  </a:schemeClr>
                </a:solidFill>
                <a:latin typeface="p22-mackinac-pro" pitchFamily="34" charset="0"/>
                <a:ea typeface="p22-mackinac-pro" pitchFamily="34" charset="-122"/>
                <a:cs typeface="p22-mackinac-pro" pitchFamily="34" charset="-120"/>
              </a:rPr>
              <a:t>Why Attend?</a:t>
            </a:r>
            <a:endParaRPr lang="en-US" sz="32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5" name="Text 3"/>
          <p:cNvSpPr/>
          <p:nvPr/>
        </p:nvSpPr>
        <p:spPr>
          <a:xfrm>
            <a:off x="1486672" y="1294254"/>
            <a:ext cx="2221944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2800" b="1" kern="0" spc="-66" dirty="0">
                <a:solidFill>
                  <a:srgbClr val="591CE6"/>
                </a:solidFill>
                <a:latin typeface="p22-mackinac-pro" pitchFamily="34" charset="0"/>
                <a:ea typeface="p22-mackinac-pro" pitchFamily="34" charset="-122"/>
                <a:cs typeface="p22-mackinac-pro" pitchFamily="34" charset="-120"/>
              </a:rPr>
              <a:t>Expert Speakers</a:t>
            </a:r>
            <a:endParaRPr lang="en-US" sz="2800" dirty="0"/>
          </a:p>
        </p:txBody>
      </p:sp>
      <p:sp>
        <p:nvSpPr>
          <p:cNvPr id="6" name="Text 4"/>
          <p:cNvSpPr/>
          <p:nvPr/>
        </p:nvSpPr>
        <p:spPr>
          <a:xfrm>
            <a:off x="1467060" y="1808703"/>
            <a:ext cx="3175960" cy="17313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2000" dirty="0">
                <a:solidFill>
                  <a:srgbClr val="272525"/>
                </a:solidFill>
                <a:latin typeface="Eudoxus Sans" pitchFamily="34" charset="0"/>
                <a:ea typeface="Eudoxus Sans" pitchFamily="34" charset="-122"/>
                <a:cs typeface="Eudoxus Sans" pitchFamily="34" charset="-120"/>
              </a:rPr>
              <a:t>Learn from renowned international experts, including Chinese physicians who are practicing all over the world.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5365478" y="1326458"/>
            <a:ext cx="2221944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2800" b="1" kern="0" spc="-66" dirty="0">
                <a:solidFill>
                  <a:srgbClr val="591CE6"/>
                </a:solidFill>
                <a:latin typeface="p22-mackinac-pro" pitchFamily="34" charset="0"/>
                <a:ea typeface="p22-mackinac-pro" pitchFamily="34" charset="-122"/>
                <a:cs typeface="p22-mackinac-pro" pitchFamily="34" charset="-120"/>
              </a:rPr>
              <a:t>Networking</a:t>
            </a:r>
            <a:endParaRPr lang="en-US" sz="2800" dirty="0"/>
          </a:p>
        </p:txBody>
      </p:sp>
      <p:sp>
        <p:nvSpPr>
          <p:cNvPr id="8" name="Text 6"/>
          <p:cNvSpPr/>
          <p:nvPr/>
        </p:nvSpPr>
        <p:spPr>
          <a:xfrm>
            <a:off x="5386117" y="1808523"/>
            <a:ext cx="3156347" cy="142160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2000" dirty="0">
                <a:solidFill>
                  <a:srgbClr val="272525"/>
                </a:solidFill>
                <a:latin typeface="Eudoxus Sans" pitchFamily="34" charset="0"/>
                <a:ea typeface="Eudoxus Sans" pitchFamily="34" charset="-122"/>
                <a:cs typeface="Eudoxus Sans" pitchFamily="34" charset="-120"/>
              </a:rPr>
              <a:t>Make meaningful connections with fellow OB/GYN professionals from around the world.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9231724" y="1308231"/>
            <a:ext cx="2372320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2800" b="1" kern="0" spc="-66" dirty="0">
                <a:solidFill>
                  <a:srgbClr val="591CE6"/>
                </a:solidFill>
                <a:latin typeface="p22-mackinac-pro" pitchFamily="34" charset="0"/>
                <a:ea typeface="p22-mackinac-pro" pitchFamily="34" charset="-122"/>
                <a:cs typeface="p22-mackinac-pro" pitchFamily="34" charset="-120"/>
              </a:rPr>
              <a:t>Global Perspective</a:t>
            </a:r>
            <a:endParaRPr lang="en-US" sz="2800" dirty="0"/>
          </a:p>
        </p:txBody>
      </p:sp>
      <p:sp>
        <p:nvSpPr>
          <p:cNvPr id="10" name="Text 8"/>
          <p:cNvSpPr/>
          <p:nvPr/>
        </p:nvSpPr>
        <p:spPr>
          <a:xfrm>
            <a:off x="9231724" y="1817329"/>
            <a:ext cx="3156347" cy="142160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2000" dirty="0">
                <a:solidFill>
                  <a:srgbClr val="272525"/>
                </a:solidFill>
                <a:latin typeface="Eudoxus Sans" pitchFamily="34" charset="0"/>
                <a:ea typeface="Eudoxus Sans" pitchFamily="34" charset="-122"/>
                <a:cs typeface="Eudoxus Sans" pitchFamily="34" charset="-120"/>
              </a:rPr>
              <a:t>Gain a unique perspective on obstetrics and gynecology from different global contexts.</a:t>
            </a:r>
            <a:endParaRPr lang="en-US" sz="2000" dirty="0"/>
          </a:p>
        </p:txBody>
      </p:sp>
      <p:sp>
        <p:nvSpPr>
          <p:cNvPr id="3" name="Text 2">
            <a:extLst>
              <a:ext uri="{FF2B5EF4-FFF2-40B4-BE49-F238E27FC236}">
                <a16:creationId xmlns:a16="http://schemas.microsoft.com/office/drawing/2014/main" id="{53D73940-EB5F-127D-ED20-4154EA7AD495}"/>
              </a:ext>
            </a:extLst>
          </p:cNvPr>
          <p:cNvSpPr/>
          <p:nvPr/>
        </p:nvSpPr>
        <p:spPr>
          <a:xfrm>
            <a:off x="1466673" y="3624757"/>
            <a:ext cx="9993333" cy="69437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5468"/>
              </a:lnSpc>
              <a:buNone/>
            </a:pPr>
            <a:r>
              <a:rPr lang="en-US" sz="3200" b="1" kern="0" spc="-131" dirty="0">
                <a:solidFill>
                  <a:schemeClr val="accent2">
                    <a:lumMod val="50000"/>
                  </a:schemeClr>
                </a:solidFill>
                <a:latin typeface="p22-mackinac-pro" pitchFamily="34" charset="0"/>
                <a:ea typeface="p22-mackinac-pro" pitchFamily="34" charset="-122"/>
                <a:cs typeface="p22-mackinac-pro" pitchFamily="34" charset="-120"/>
              </a:rPr>
              <a:t>Our meeting will be simultaneously held with AAGL meeting</a:t>
            </a:r>
            <a:endParaRPr lang="en-US" sz="32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1" name="Text 3">
            <a:extLst>
              <a:ext uri="{FF2B5EF4-FFF2-40B4-BE49-F238E27FC236}">
                <a16:creationId xmlns:a16="http://schemas.microsoft.com/office/drawing/2014/main" id="{2C4265CF-37A5-24DF-5C6F-DB65EFC482A1}"/>
              </a:ext>
            </a:extLst>
          </p:cNvPr>
          <p:cNvSpPr/>
          <p:nvPr/>
        </p:nvSpPr>
        <p:spPr>
          <a:xfrm>
            <a:off x="1466673" y="4439818"/>
            <a:ext cx="10983740" cy="12328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2000" dirty="0">
                <a:solidFill>
                  <a:srgbClr val="272525"/>
                </a:solidFill>
                <a:latin typeface="Eudoxus Sans" pitchFamily="34" charset="0"/>
                <a:ea typeface="Eudoxus Sans" pitchFamily="34" charset="-122"/>
                <a:cs typeface="Eudoxus Sans" pitchFamily="34" charset="-120"/>
              </a:rPr>
              <a:t>Attendees of our conference are welcome to continue participating in the AAGL conference from November 5-8. This allows for even more opportunities to connect with colleagues and learn about the latest developments in OB/GYN.</a:t>
            </a:r>
            <a:endParaRPr lang="en-US" sz="2000" dirty="0"/>
          </a:p>
        </p:txBody>
      </p:sp>
      <p:sp>
        <p:nvSpPr>
          <p:cNvPr id="12" name="Text 2">
            <a:extLst>
              <a:ext uri="{FF2B5EF4-FFF2-40B4-BE49-F238E27FC236}">
                <a16:creationId xmlns:a16="http://schemas.microsoft.com/office/drawing/2014/main" id="{05D629F7-2746-2E39-AF29-7F091E75C3C3}"/>
              </a:ext>
            </a:extLst>
          </p:cNvPr>
          <p:cNvSpPr/>
          <p:nvPr/>
        </p:nvSpPr>
        <p:spPr>
          <a:xfrm>
            <a:off x="1486672" y="5560632"/>
            <a:ext cx="4907082" cy="86395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5468"/>
              </a:lnSpc>
              <a:buNone/>
            </a:pPr>
            <a:r>
              <a:rPr lang="en-US" sz="3200" b="1" kern="0" spc="-131" dirty="0">
                <a:solidFill>
                  <a:schemeClr val="accent2">
                    <a:lumMod val="50000"/>
                  </a:schemeClr>
                </a:solidFill>
                <a:latin typeface="p22-mackinac-pro" pitchFamily="34" charset="0"/>
                <a:ea typeface="p22-mackinac-pro" pitchFamily="34" charset="-122"/>
                <a:cs typeface="p22-mackinac-pro" pitchFamily="34" charset="-120"/>
              </a:rPr>
              <a:t>Register</a:t>
            </a:r>
            <a:endParaRPr lang="en-US" sz="32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3" name="Text 4">
            <a:extLst>
              <a:ext uri="{FF2B5EF4-FFF2-40B4-BE49-F238E27FC236}">
                <a16:creationId xmlns:a16="http://schemas.microsoft.com/office/drawing/2014/main" id="{EFD921F2-CC08-815C-CE10-26D7DF5C54F4}"/>
              </a:ext>
            </a:extLst>
          </p:cNvPr>
          <p:cNvSpPr/>
          <p:nvPr/>
        </p:nvSpPr>
        <p:spPr>
          <a:xfrm>
            <a:off x="1486671" y="6436308"/>
            <a:ext cx="10963741" cy="13629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>
              <a:lnSpc>
                <a:spcPts val="2799"/>
              </a:lnSpc>
            </a:pPr>
            <a:r>
              <a:rPr lang="en-US" sz="2000" dirty="0">
                <a:solidFill>
                  <a:srgbClr val="272525"/>
                </a:solidFill>
                <a:latin typeface="Eudoxus Sans" pitchFamily="34" charset="0"/>
                <a:ea typeface="Eudoxus Sans" pitchFamily="34" charset="-122"/>
              </a:rPr>
              <a:t>1. Visit NASCOG.ORG and apply for NASCOG member: https://nascog.org/members/</a:t>
            </a:r>
          </a:p>
          <a:p>
            <a:pPr>
              <a:lnSpc>
                <a:spcPts val="2799"/>
              </a:lnSpc>
            </a:pPr>
            <a:r>
              <a:rPr lang="en-US" sz="2000" dirty="0">
                <a:solidFill>
                  <a:srgbClr val="272525"/>
                </a:solidFill>
                <a:latin typeface="Eudoxus Sans" pitchFamily="34" charset="0"/>
                <a:ea typeface="Eudoxus Sans" pitchFamily="34" charset="-122"/>
              </a:rPr>
              <a:t>2. Visit NASCOG.ORG and register for NASCOG annual conference: https://nascog.org/programs/</a:t>
            </a:r>
          </a:p>
          <a:p>
            <a:pPr>
              <a:lnSpc>
                <a:spcPts val="2799"/>
              </a:lnSpc>
            </a:pPr>
            <a:r>
              <a:rPr lang="en-US" sz="2000" dirty="0">
                <a:solidFill>
                  <a:srgbClr val="272525"/>
                </a:solidFill>
                <a:latin typeface="Eudoxus Sans" pitchFamily="34" charset="0"/>
                <a:ea typeface="Eudoxus Sans" pitchFamily="34" charset="-122"/>
              </a:rPr>
              <a:t>3. Email your registration to  </a:t>
            </a:r>
            <a:r>
              <a:rPr lang="en-US" sz="2000" dirty="0">
                <a:solidFill>
                  <a:srgbClr val="272525"/>
                </a:solidFill>
                <a:latin typeface="Eudoxus Sans" pitchFamily="34" charset="0"/>
                <a:ea typeface="Eudoxus Sans" pitchFamily="34" charset="-122"/>
                <a:hlinkClick r:id="rId3"/>
              </a:rPr>
              <a:t>nascogcontact@gmail.com</a:t>
            </a:r>
            <a:r>
              <a:rPr lang="en-US" sz="2000" dirty="0">
                <a:solidFill>
                  <a:srgbClr val="272525"/>
                </a:solidFill>
                <a:latin typeface="Eudoxus Sans" pitchFamily="34" charset="0"/>
                <a:ea typeface="Eudoxus Sans" pitchFamily="34" charset="-122"/>
              </a:rPr>
              <a:t>: </a:t>
            </a:r>
            <a:endParaRPr lang="en-US" sz="2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Parcel">
  <a:themeElements>
    <a:clrScheme name="Parcel">
      <a:dk1>
        <a:srgbClr val="000000"/>
      </a:dk1>
      <a:lt1>
        <a:srgbClr val="FFFFFF"/>
      </a:lt1>
      <a:dk2>
        <a:srgbClr val="635D4D"/>
      </a:dk2>
      <a:lt2>
        <a:srgbClr val="D8D6BA"/>
      </a:lt2>
      <a:accent1>
        <a:srgbClr val="9CBEBD"/>
      </a:accent1>
      <a:accent2>
        <a:srgbClr val="D2CB6C"/>
      </a:accent2>
      <a:accent3>
        <a:srgbClr val="9D9A93"/>
      </a:accent3>
      <a:accent4>
        <a:srgbClr val="C89F5D"/>
      </a:accent4>
      <a:accent5>
        <a:srgbClr val="A9A57C"/>
      </a:accent5>
      <a:accent6>
        <a:srgbClr val="95A39D"/>
      </a:accent6>
      <a:hlink>
        <a:srgbClr val="D25814"/>
      </a:hlink>
      <a:folHlink>
        <a:srgbClr val="849A0A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0BDC4BB7-8AF9-46FD-8C32-AB93AC9C410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{6EEA72B5-A928-124B-A96A-DE96D9DFD4D0}tf10001120</Template>
  <TotalTime>611</TotalTime>
  <Words>293</Words>
  <Application>Microsoft Office PowerPoint</Application>
  <PresentationFormat>Custom</PresentationFormat>
  <Paragraphs>26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8" baseType="lpstr">
      <vt:lpstr>Eudoxus Sans</vt:lpstr>
      <vt:lpstr>p22-mackinac-pro</vt:lpstr>
      <vt:lpstr>Arial</vt:lpstr>
      <vt:lpstr>Calibri</vt:lpstr>
      <vt:lpstr>Gill Sans MT</vt:lpstr>
      <vt:lpstr>Parcel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Zitao Liu</cp:lastModifiedBy>
  <cp:revision>16</cp:revision>
  <dcterms:created xsi:type="dcterms:W3CDTF">2023-09-06T03:06:22Z</dcterms:created>
  <dcterms:modified xsi:type="dcterms:W3CDTF">2023-09-15T20:34:22Z</dcterms:modified>
</cp:coreProperties>
</file>